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728" r:id="rId2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3" Type="http://schemas.openxmlformats.org/officeDocument/2006/relationships/slide" Target="slides/slide17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2B6AEA2D-964A-5D7F-BC10-6B1ADC67C831}"/>
              </a:ext>
            </a:extLst>
          </p:cNvPr>
          <p:cNvSpPr>
            <a:spLocks noGrp="1" noRot="1" noChangeAspect="1" noChangeArrowheads="1" noTextEdit="1"/>
          </p:cNvSpPr>
          <p:nvPr>
            <p:ph type="sldImg"/>
          </p:nvPr>
        </p:nvSpPr>
        <p:spPr>
          <a:xfrm>
            <a:off x="544513" y="152400"/>
            <a:ext cx="5867400" cy="4400550"/>
          </a:xfrm>
          <a:ln/>
        </p:spPr>
      </p:sp>
      <p:sp>
        <p:nvSpPr>
          <p:cNvPr id="304131" name="Rectangle 5">
            <a:extLst>
              <a:ext uri="{FF2B5EF4-FFF2-40B4-BE49-F238E27FC236}">
                <a16:creationId xmlns:a16="http://schemas.microsoft.com/office/drawing/2014/main" id="{BC68A777-F5AA-5214-F477-001B1F41910B}"/>
              </a:ext>
            </a:extLst>
          </p:cNvPr>
          <p:cNvSpPr>
            <a:spLocks noGrp="1" noChangeArrowheads="1"/>
          </p:cNvSpPr>
          <p:nvPr>
            <p:ph type="body" idx="1"/>
          </p:nvPr>
        </p:nvSpPr>
        <p:spPr>
          <a:xfrm>
            <a:off x="666750" y="4722813"/>
            <a:ext cx="5834063" cy="3430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2" rIns="91422" bIns="45712"/>
          <a:lstStyle/>
          <a:p>
            <a:pPr marL="347663" indent="-347663" eaLnBrk="1" hangingPunct="1">
              <a:buFont typeface="Wingdings" panose="05000000000000000000" pitchFamily="2" charset="2"/>
              <a:buChar char="§"/>
            </a:pPr>
            <a:r>
              <a:rPr lang="en-US" altLang="zh-CN">
                <a:latin typeface="Arial" panose="020B0604020202020204" pitchFamily="34" charset="0"/>
              </a:rPr>
              <a:t>For classes, we are no longer providing copies of job aids.  Job Aids can be accessed and printed  from the OLQR if you chose to print them when you get back to your desk.</a:t>
            </a:r>
          </a:p>
          <a:p>
            <a:pPr marL="347663" indent="-347663" eaLnBrk="1" hangingPunct="1">
              <a:buFont typeface="Wingdings" panose="05000000000000000000" pitchFamily="2" charset="2"/>
              <a:buChar char="§"/>
            </a:pPr>
            <a:r>
              <a:rPr lang="en-US" altLang="zh-CN">
                <a:latin typeface="Arial" panose="020B0604020202020204" pitchFamily="34" charset="0"/>
              </a:rPr>
              <a:t>While you are in class, you can review the job aids found in the binder on your desk.  These binders are to remain in the classroom.</a:t>
            </a:r>
          </a:p>
          <a:p>
            <a:pPr marL="347663" indent="-347663" eaLnBrk="1" hangingPunct="1">
              <a:buFont typeface="Wingdings" panose="05000000000000000000" pitchFamily="2" charset="2"/>
              <a:buChar char="§"/>
            </a:pPr>
            <a:r>
              <a:rPr lang="en-US" altLang="zh-CN" b="1">
                <a:latin typeface="Arial" panose="020B0604020202020204" pitchFamily="34" charset="0"/>
              </a:rPr>
              <a:t>Job Aids</a:t>
            </a:r>
            <a:r>
              <a:rPr lang="en-US" altLang="zh-CN">
                <a:latin typeface="Arial" panose="020B0604020202020204" pitchFamily="34" charset="0"/>
              </a:rPr>
              <a:t> – Designed to provide you with reference materials so you can quickly access relevant HRMS information.</a:t>
            </a:r>
          </a:p>
          <a:p>
            <a:pPr marL="347663" indent="-347663" eaLnBrk="1" hangingPunct="1"/>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34.xml"/><Relationship Id="rId2" Type="http://schemas.openxmlformats.org/officeDocument/2006/relationships/notesSlide" Target="../notesSlides/notesSlide81.xml"/><Relationship Id="rId3" Type="http://schemas.openxmlformats.org/officeDocument/2006/relationships/hyperlink" Target="http://www.dop.wa.gov/payroll/HRMS/OnLineQuickReference" TargetMode="External"/><Relationship Id="rId4" Type="http://schemas.openxmlformats.org/officeDocument/2006/relationships/image" Target="../media/image329.png"/><Relationship Id="rId5" Type="http://schemas.openxmlformats.org/officeDocument/2006/relationships/image" Target="../media/image330.wmf"/></Relationships>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426B2819-0283-1091-59E6-A8194A379B15}"/>
              </a:ext>
            </a:extLst>
          </p:cNvPr>
          <p:cNvSpPr txBox="1">
            <a:spLocks noGrp="1"/>
          </p:cNvSpPr>
          <p:nvPr/>
        </p:nvSpPr>
        <p:spPr bwMode="auto">
          <a:xfrm>
            <a:off x="6867525" y="627697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50000"/>
              </a:spcBef>
              <a:spcAft>
                <a:spcPct val="0"/>
              </a:spcAft>
              <a:buClrTx/>
              <a:buSzTx/>
              <a:buFontTx/>
              <a:buNone/>
              <a:tabLst/>
              <a:defRPr/>
            </a:pPr>
            <a:fld id="{AC12153E-A93E-4F8B-B551-BC817475646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50000"/>
                </a:spcBef>
                <a:spcAft>
                  <a:spcPct val="0"/>
                </a:spcAft>
                <a:buClrTx/>
                <a:buSzTx/>
                <a:buFontTx/>
                <a:buNone/>
                <a:tabLst/>
                <a:defRPr/>
              </a:pPr>
              <a:t>177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9" name="Rectangle 2">
            <a:extLst>
              <a:ext uri="{FF2B5EF4-FFF2-40B4-BE49-F238E27FC236}">
                <a16:creationId xmlns:a16="http://schemas.microsoft.com/office/drawing/2014/main" id="{5851B3ED-F5B5-4658-3BB9-105B89AF1F08}"/>
              </a:ext>
            </a:extLst>
          </p:cNvPr>
          <p:cNvSpPr>
            <a:spLocks noGrp="1" noChangeArrowheads="1"/>
          </p:cNvSpPr>
          <p:nvPr>
            <p:ph type="title" idx="4294967295"/>
          </p:nvPr>
        </p:nvSpPr>
        <p:spPr>
          <a:xfrm>
            <a:off x="457200" y="228600"/>
            <a:ext cx="8229600" cy="762000"/>
          </a:xfrm>
        </p:spPr>
        <p:txBody>
          <a:bodyPr/>
          <a:lstStyle/>
          <a:p>
            <a:pPr eaLnBrk="1" hangingPunct="1"/>
            <a:r>
              <a:rPr lang="en-US" altLang="zh-CN">
                <a:ea typeface="宋体" panose="02010600030101010101" pitchFamily="2" charset="-122"/>
              </a:rPr>
              <a:t>Job Aids</a:t>
            </a:r>
          </a:p>
        </p:txBody>
      </p:sp>
      <p:sp>
        <p:nvSpPr>
          <p:cNvPr id="10" name="Rectangle 5">
            <a:extLst>
              <a:ext uri="{FF2B5EF4-FFF2-40B4-BE49-F238E27FC236}">
                <a16:creationId xmlns:a16="http://schemas.microsoft.com/office/drawing/2014/main" id="{B0A79CB4-CB4A-4A35-D2A1-BFF2307A1209}"/>
              </a:ext>
            </a:extLst>
          </p:cNvPr>
          <p:cNvSpPr>
            <a:spLocks noChangeArrowheads="1"/>
          </p:cNvSpPr>
          <p:nvPr/>
        </p:nvSpPr>
        <p:spPr bwMode="auto">
          <a:xfrm>
            <a:off x="533400" y="5695950"/>
            <a:ext cx="8458200" cy="400050"/>
          </a:xfrm>
          <a:prstGeom prst="rect">
            <a:avLst/>
          </a:prstGeom>
          <a:solidFill>
            <a:srgbClr val="DEBDFF"/>
          </a:solidFill>
          <a:ln w="9525" algn="ctr">
            <a:solidFill>
              <a:schemeClr val="tx1"/>
            </a:solidFill>
            <a:miter lim="800000"/>
            <a:headEnd/>
            <a:tailEnd/>
          </a:ln>
        </p:spPr>
        <p:txBody>
          <a:bodyPr>
            <a:spAutoFit/>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website address: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3"/>
              </a:rPr>
              <a:t>http://www.dop.wa.gov/payroll/HRMS/OnLineQuickReference</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040257" name="Picture 1">
            <a:extLst>
              <a:ext uri="{FF2B5EF4-FFF2-40B4-BE49-F238E27FC236}">
                <a16:creationId xmlns:a16="http://schemas.microsoft.com/office/drawing/2014/main" id="{1C2A4F74-35F8-444D-E468-1A1AE05859A9}"/>
              </a:ext>
            </a:extLst>
          </p:cNvPr>
          <p:cNvPicPr>
            <a:picLocks noChangeAspect="1" noChangeArrowheads="1"/>
          </p:cNvPicPr>
          <p:nvPr/>
        </p:nvPicPr>
        <p:blipFill>
          <a:blip r:embed="rId4"/>
          <a:srcRect/>
          <a:stretch>
            <a:fillRect/>
          </a:stretch>
        </p:blipFill>
        <p:spPr bwMode="auto">
          <a:xfrm>
            <a:off x="4632325" y="1997075"/>
            <a:ext cx="4341813" cy="3001963"/>
          </a:xfrm>
          <a:prstGeom prst="rect">
            <a:avLst/>
          </a:prstGeom>
          <a:noFill/>
          <a:ln w="9525">
            <a:noFill/>
            <a:miter lim="800000"/>
            <a:headEnd/>
            <a:tailEnd/>
          </a:ln>
          <a:effectLst>
            <a:outerShdw blurRad="76200" dir="13500000" sy="23000" kx="1200000" algn="br" rotWithShape="0">
              <a:prstClr val="black">
                <a:alpha val="20000"/>
              </a:prstClr>
            </a:outerShdw>
          </a:effectLst>
        </p:spPr>
      </p:pic>
      <p:pic>
        <p:nvPicPr>
          <p:cNvPr id="9222" name="Picture 7">
            <a:extLst>
              <a:ext uri="{FF2B5EF4-FFF2-40B4-BE49-F238E27FC236}">
                <a16:creationId xmlns:a16="http://schemas.microsoft.com/office/drawing/2014/main" id="{AB5D5CC8-1C5D-C6C6-58A9-3456B4880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342" y="1295582"/>
            <a:ext cx="77724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iterate type="lt">
                                    <p:tmAbs val="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